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7" r:id="rId4"/>
    <p:sldId id="272" r:id="rId5"/>
    <p:sldId id="273" r:id="rId6"/>
    <p:sldId id="274" r:id="rId7"/>
    <p:sldId id="275" r:id="rId8"/>
    <p:sldId id="276" r:id="rId9"/>
    <p:sldId id="271" r:id="rId10"/>
    <p:sldId id="270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45"/>
    <p:restoredTop sz="96654"/>
  </p:normalViewPr>
  <p:slideViewPr>
    <p:cSldViewPr snapToGrid="0">
      <p:cViewPr varScale="1">
        <p:scale>
          <a:sx n="128" d="100"/>
          <a:sy n="128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5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Mar</a:t>
            </a:r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27</a:t>
            </a:r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尝试完成少量用户实验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6" y="1206978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9B2D-F514-729D-5E62-817F606C46CD}"/>
              </a:ext>
            </a:extLst>
          </p:cNvPr>
          <p:cNvGrpSpPr/>
          <p:nvPr/>
        </p:nvGrpSpPr>
        <p:grpSpPr>
          <a:xfrm>
            <a:off x="2718310" y="1834353"/>
            <a:ext cx="6755368" cy="2816945"/>
            <a:chOff x="2165664" y="3372840"/>
            <a:chExt cx="7702841" cy="321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BA6F-61E8-82E0-C8E8-57A6106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64" y="3372840"/>
              <a:ext cx="2999189" cy="32120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C12E1-5673-2976-7053-932E7B64D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024" y="3372840"/>
              <a:ext cx="4606481" cy="3212035"/>
            </a:xfrm>
            <a:prstGeom prst="rect">
              <a:avLst/>
            </a:prstGeom>
          </p:spPr>
        </p:pic>
      </p:grp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98311E0-C75C-CEB3-37A3-1F0AB33C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027732"/>
              </p:ext>
            </p:extLst>
          </p:nvPr>
        </p:nvGraphicFramePr>
        <p:xfrm>
          <a:off x="2032000" y="4953753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参试者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计算凝视驻留时间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不计算凝视驻留时间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8.72s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7.72s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11.98s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10.98s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10.35s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9.35s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7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下周计划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F918B-7C02-A8E5-8D76-0C46C164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4853"/>
            <a:ext cx="7729728" cy="3101983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继续开展User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，完成全部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Task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写论文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完成眼动交互系统开发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尝试完成少量用户实验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4C995E-EF4B-739F-7FD1-9D8B374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99" y="2239696"/>
            <a:ext cx="7629716" cy="41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9A2BF-9181-258B-AA5B-5F93CB4D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5" y="2251571"/>
            <a:ext cx="6353299" cy="3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3434854" y="1287195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851B8-781D-8722-054C-BDFE2E2C3529}"/>
              </a:ext>
            </a:extLst>
          </p:cNvPr>
          <p:cNvGrpSpPr/>
          <p:nvPr/>
        </p:nvGrpSpPr>
        <p:grpSpPr>
          <a:xfrm>
            <a:off x="4003071" y="2109435"/>
            <a:ext cx="4185855" cy="4178151"/>
            <a:chOff x="3400650" y="1550504"/>
            <a:chExt cx="5047824" cy="5038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78144-0E6C-DFB7-19DE-1C0AFE93D7B7}"/>
                </a:ext>
              </a:extLst>
            </p:cNvPr>
            <p:cNvSpPr/>
            <p:nvPr/>
          </p:nvSpPr>
          <p:spPr>
            <a:xfrm>
              <a:off x="4412975" y="1902376"/>
              <a:ext cx="3023174" cy="6531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TRANSLATING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D87D9D-2C3E-0698-29F0-F25E04D21BFB}"/>
                </a:ext>
              </a:extLst>
            </p:cNvPr>
            <p:cNvSpPr/>
            <p:nvPr/>
          </p:nvSpPr>
          <p:spPr>
            <a:xfrm rot="16200000">
              <a:off x="2574816" y="3740535"/>
              <a:ext cx="3023174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ROTATING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1D0133-7936-D6F3-1871-4C8DAAA85A99}"/>
                </a:ext>
              </a:extLst>
            </p:cNvPr>
            <p:cNvSpPr/>
            <p:nvPr/>
          </p:nvSpPr>
          <p:spPr>
            <a:xfrm>
              <a:off x="4412975" y="5578694"/>
              <a:ext cx="3023174" cy="65314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CANCEL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E1A7B-7417-9145-1F15-07973EC0BA31}"/>
                </a:ext>
              </a:extLst>
            </p:cNvPr>
            <p:cNvSpPr/>
            <p:nvPr/>
          </p:nvSpPr>
          <p:spPr>
            <a:xfrm rot="5400000">
              <a:off x="6251134" y="3740535"/>
              <a:ext cx="3023174" cy="653143"/>
            </a:xfrm>
            <a:prstGeom prst="rect">
              <a:avLst/>
            </a:prstGeom>
            <a:solidFill>
              <a:srgbClr val="00EAF1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RESCALING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29AC296-A5FF-AD7E-AD77-6E1AFE0AC5AE}"/>
                </a:ext>
              </a:extLst>
            </p:cNvPr>
            <p:cNvSpPr/>
            <p:nvPr/>
          </p:nvSpPr>
          <p:spPr>
            <a:xfrm>
              <a:off x="4412975" y="1550504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6B515DE-39ED-8447-98F7-4B5F52FB4CB9}"/>
                </a:ext>
              </a:extLst>
            </p:cNvPr>
            <p:cNvSpPr/>
            <p:nvPr/>
          </p:nvSpPr>
          <p:spPr>
            <a:xfrm rot="5400000">
              <a:off x="6790106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E05F6A1B-4F38-9D7B-52B1-934DA911CC28}"/>
                </a:ext>
              </a:extLst>
            </p:cNvPr>
            <p:cNvSpPr/>
            <p:nvPr/>
          </p:nvSpPr>
          <p:spPr>
            <a:xfrm rot="10800000">
              <a:off x="4412975" y="6295475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C65721-6500-695D-D2C1-F9FA280BF134}"/>
                </a:ext>
              </a:extLst>
            </p:cNvPr>
            <p:cNvSpPr/>
            <p:nvPr/>
          </p:nvSpPr>
          <p:spPr>
            <a:xfrm rot="16200000">
              <a:off x="2035844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21339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2653396" y="1287195"/>
            <a:ext cx="68852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r>
              <a:rPr lang="en-US" sz="2000" b="1" dirty="0" err="1">
                <a:latin typeface="Yuanti TC" panose="02010600040101010101" pitchFamily="2" charset="-120"/>
                <a:ea typeface="Yuanti TC" panose="02010600040101010101" pitchFamily="2" charset="-120"/>
              </a:rPr>
              <a:t>头动forward射线选中物体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，眼动</a:t>
            </a:r>
            <a:r>
              <a:rPr lang="en-US" altLang="zh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射线选中操纵模式</a:t>
            </a:r>
            <a:endParaRPr lang="en-US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76A0A-3504-FCDC-41BB-1A4B51C4E1BD}"/>
              </a:ext>
            </a:extLst>
          </p:cNvPr>
          <p:cNvSpPr txBox="1"/>
          <p:nvPr/>
        </p:nvSpPr>
        <p:spPr>
          <a:xfrm>
            <a:off x="12937159" y="2773271"/>
            <a:ext cx="172623" cy="34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5DE5C4-262E-0FED-E239-C0C9E7CA9411}"/>
              </a:ext>
            </a:extLst>
          </p:cNvPr>
          <p:cNvGrpSpPr/>
          <p:nvPr/>
        </p:nvGrpSpPr>
        <p:grpSpPr>
          <a:xfrm>
            <a:off x="3127435" y="2518301"/>
            <a:ext cx="5937130" cy="4248143"/>
            <a:chOff x="1140660" y="2584804"/>
            <a:chExt cx="5937130" cy="424814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809697"/>
                    </p:ext>
                  </p:extLst>
                </p:nvPr>
              </p:nvGraphicFramePr>
              <p:xfrm>
                <a:off x="2339817" y="3898780"/>
                <a:ext cx="1268886" cy="143802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68886" cy="1438025"/>
                      </a:xfrm>
                      <a:prstGeom prst="rect">
                        <a:avLst/>
                      </a:prstGeom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476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592" y="3832277"/>
                  <a:ext cx="1268886" cy="14380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3851B8-781D-8722-054C-BDFE2E2C3529}"/>
                </a:ext>
              </a:extLst>
            </p:cNvPr>
            <p:cNvGrpSpPr/>
            <p:nvPr/>
          </p:nvGrpSpPr>
          <p:grpSpPr>
            <a:xfrm>
              <a:off x="1140660" y="2584804"/>
              <a:ext cx="3911506" cy="3904306"/>
              <a:chOff x="3400650" y="1550504"/>
              <a:chExt cx="5047824" cy="50385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A78144-0E6C-DFB7-19DE-1C0AFE93D7B7}"/>
                  </a:ext>
                </a:extLst>
              </p:cNvPr>
              <p:cNvSpPr/>
              <p:nvPr/>
            </p:nvSpPr>
            <p:spPr>
              <a:xfrm>
                <a:off x="4412975" y="1902376"/>
                <a:ext cx="3023174" cy="653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TRANSLATING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D87D9D-2C3E-0698-29F0-F25E04D21BFB}"/>
                  </a:ext>
                </a:extLst>
              </p:cNvPr>
              <p:cNvSpPr/>
              <p:nvPr/>
            </p:nvSpPr>
            <p:spPr>
              <a:xfrm rot="16200000">
                <a:off x="2574816" y="3740535"/>
                <a:ext cx="3023174" cy="6531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ROTATING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1D0133-7936-D6F3-1871-4C8DAAA85A99}"/>
                  </a:ext>
                </a:extLst>
              </p:cNvPr>
              <p:cNvSpPr/>
              <p:nvPr/>
            </p:nvSpPr>
            <p:spPr>
              <a:xfrm>
                <a:off x="4412975" y="5578694"/>
                <a:ext cx="3023174" cy="653143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CANCEL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DE1A7B-7417-9145-1F15-07973EC0BA31}"/>
                  </a:ext>
                </a:extLst>
              </p:cNvPr>
              <p:cNvSpPr/>
              <p:nvPr/>
            </p:nvSpPr>
            <p:spPr>
              <a:xfrm rot="5400000">
                <a:off x="6251134" y="3740535"/>
                <a:ext cx="3023174" cy="653143"/>
              </a:xfrm>
              <a:prstGeom prst="rect">
                <a:avLst/>
              </a:prstGeom>
              <a:solidFill>
                <a:srgbClr val="00EAF1">
                  <a:alpha val="5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RESCALING</a:t>
                </a:r>
              </a:p>
            </p:txBody>
          </p:sp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E29AC296-A5FF-AD7E-AD77-6E1AFE0AC5AE}"/>
                  </a:ext>
                </a:extLst>
              </p:cNvPr>
              <p:cNvSpPr/>
              <p:nvPr/>
            </p:nvSpPr>
            <p:spPr>
              <a:xfrm>
                <a:off x="4412975" y="1550504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56B515DE-39ED-8447-98F7-4B5F52FB4CB9}"/>
                  </a:ext>
                </a:extLst>
              </p:cNvPr>
              <p:cNvSpPr/>
              <p:nvPr/>
            </p:nvSpPr>
            <p:spPr>
              <a:xfrm rot="5400000">
                <a:off x="6790106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E05F6A1B-4F38-9D7B-52B1-934DA911CC28}"/>
                  </a:ext>
                </a:extLst>
              </p:cNvPr>
              <p:cNvSpPr/>
              <p:nvPr/>
            </p:nvSpPr>
            <p:spPr>
              <a:xfrm rot="10800000">
                <a:off x="4412975" y="6295475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9AC65721-6500-695D-D2C1-F9FA280BF134}"/>
                  </a:ext>
                </a:extLst>
              </p:cNvPr>
              <p:cNvSpPr/>
              <p:nvPr/>
            </p:nvSpPr>
            <p:spPr>
              <a:xfrm rot="16200000">
                <a:off x="2035844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3025CC77-DB6B-B6B5-55EB-1B71B865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2399" y="2593822"/>
              <a:ext cx="1364998" cy="1364998"/>
            </a:xfrm>
            <a:prstGeom prst="rect">
              <a:avLst/>
            </a:prstGeom>
          </p:spPr>
        </p:pic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9848DC1-B569-1537-ED78-9066D3A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4898" y="2921293"/>
              <a:ext cx="720000" cy="720000"/>
            </a:xfrm>
            <a:prstGeom prst="rect">
              <a:avLst/>
            </a:prstGeom>
          </p:spPr>
        </p:pic>
        <p:pic>
          <p:nvPicPr>
            <p:cNvPr id="1032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46216CD0-DB39-6464-9C66-07AF1CE2D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1673" y="5085579"/>
              <a:ext cx="1476117" cy="174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183D32-352A-D400-D2C0-25C931293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11" y="5675078"/>
              <a:ext cx="261887" cy="26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78AD21-F421-E9D4-E7D5-65B71C2E41E1}"/>
                </a:ext>
              </a:extLst>
            </p:cNvPr>
            <p:cNvCxnSpPr>
              <a:cxnSpLocks/>
            </p:cNvCxnSpPr>
            <p:nvPr/>
          </p:nvCxnSpPr>
          <p:spPr>
            <a:xfrm>
              <a:off x="3198754" y="4711447"/>
              <a:ext cx="2619240" cy="963631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E83A3-BABD-E518-0921-89A9F5022513}"/>
                </a:ext>
              </a:extLst>
            </p:cNvPr>
            <p:cNvSpPr txBox="1"/>
            <p:nvPr/>
          </p:nvSpPr>
          <p:spPr>
            <a:xfrm>
              <a:off x="4560998" y="5659966"/>
              <a:ext cx="1195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</a:t>
              </a:r>
              <a:r>
                <a:rPr lang="en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ead forward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7FDDD-9971-0B1C-2ECF-2EFF4EC21AB5}"/>
                </a:ext>
              </a:extLst>
            </p:cNvPr>
            <p:cNvSpPr txBox="1"/>
            <p:nvPr/>
          </p:nvSpPr>
          <p:spPr>
            <a:xfrm>
              <a:off x="5137526" y="4770208"/>
              <a:ext cx="1060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Eye forward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729BD8-5263-4DCE-B468-6A60E0DDAA10}"/>
                </a:ext>
              </a:extLst>
            </p:cNvPr>
            <p:cNvCxnSpPr>
              <a:cxnSpLocks/>
            </p:cNvCxnSpPr>
            <p:nvPr/>
          </p:nvCxnSpPr>
          <p:spPr>
            <a:xfrm>
              <a:off x="3306120" y="3270928"/>
              <a:ext cx="2564591" cy="2435278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29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0A5B4-B2AF-3200-4374-5D67D4E0CD7D}"/>
              </a:ext>
            </a:extLst>
          </p:cNvPr>
          <p:cNvSpPr txBox="1"/>
          <p:nvPr/>
        </p:nvSpPr>
        <p:spPr>
          <a:xfrm>
            <a:off x="628359" y="1485369"/>
            <a:ext cx="1016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位移</a:t>
            </a:r>
          </a:p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X-Y平面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平面的投影（向右看向右移，向上看向上移）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sz="2000" dirty="0" err="1">
                <a:latin typeface="Yuanti TC" panose="02010600040101010101" pitchFamily="2" charset="-120"/>
                <a:ea typeface="Yuanti TC" panose="02010600040101010101" pitchFamily="2" charset="-120"/>
              </a:rPr>
              <a:t>Z轴方向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：跟随头部以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Z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轴为旋转轴的角度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-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距离映射（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往左歪头移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近，往右歪头移远）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旋转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轴的投影（向右看往右转）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轴的投影（向上看往上转）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缩放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CN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的投影（向右看放大，向左看缩小）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6" name="Picture 2" descr="空间直角坐标系- 快懂百科">
            <a:extLst>
              <a:ext uri="{FF2B5EF4-FFF2-40B4-BE49-F238E27FC236}">
                <a16:creationId xmlns:a16="http://schemas.microsoft.com/office/drawing/2014/main" id="{8F08EE52-F23C-694B-9BE2-BF5092EC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1" y="2801703"/>
            <a:ext cx="3906078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8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6B36-17C6-62FC-3956-432C58DECD90}"/>
              </a:ext>
            </a:extLst>
          </p:cNvPr>
          <p:cNvSpPr txBox="1"/>
          <p:nvPr/>
        </p:nvSpPr>
        <p:spPr>
          <a:xfrm>
            <a:off x="1044777" y="1383121"/>
            <a:ext cx="10102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眼动信号不稳定及干扰处理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滤波算法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针对眼动信号的中位值平均滤波算法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感知阈值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忽略阈值以内的眼动信号变化，主要避免因过度灵敏而产生的误操作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lvl="1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e.g.,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位移时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，眼动信号在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轴的投影长度需要大于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一个值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才可以操纵物体沿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轴移动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D143F9-D3CE-FEA7-548B-A5D81EC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844" y="2929098"/>
            <a:ext cx="4782312" cy="3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AD53FC-4955-FCDE-1C89-0CE148E30D91}"/>
              </a:ext>
            </a:extLst>
          </p:cNvPr>
          <p:cNvCxnSpPr>
            <a:cxnSpLocks/>
          </p:cNvCxnSpPr>
          <p:nvPr/>
        </p:nvCxnSpPr>
        <p:spPr>
          <a:xfrm>
            <a:off x="2689608" y="5024176"/>
            <a:ext cx="68127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0C913-616F-0FFD-F873-9AE2C1EFDAD1}"/>
              </a:ext>
            </a:extLst>
          </p:cNvPr>
          <p:cNvSpPr txBox="1"/>
          <p:nvPr/>
        </p:nvSpPr>
        <p:spPr>
          <a:xfrm>
            <a:off x="5360444" y="3665290"/>
            <a:ext cx="3126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蓝色为滤波前的数据，红色为滤波后的数据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5DF7-FF65-5CA2-A16D-9F798A9094D2}"/>
              </a:ext>
            </a:extLst>
          </p:cNvPr>
          <p:cNvSpPr txBox="1"/>
          <p:nvPr/>
        </p:nvSpPr>
        <p:spPr>
          <a:xfrm>
            <a:off x="8694822" y="5024176"/>
            <a:ext cx="80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感知阈值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6202-018A-60D6-1940-0C748907AE71}"/>
              </a:ext>
            </a:extLst>
          </p:cNvPr>
          <p:cNvSpPr txBox="1"/>
          <p:nvPr/>
        </p:nvSpPr>
        <p:spPr>
          <a:xfrm>
            <a:off x="4246914" y="6352664"/>
            <a:ext cx="3698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一个平视正前方的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IDLE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眼动信号序列</a:t>
            </a:r>
            <a:endParaRPr lang="en-CN" sz="16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4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9" name="2934_EB53A8B5-E125-4105-A919-A18C4EC4950B.mp4">
            <a:hlinkClick r:id="" action="ppaction://media"/>
            <a:extLst>
              <a:ext uri="{FF2B5EF4-FFF2-40B4-BE49-F238E27FC236}">
                <a16:creationId xmlns:a16="http://schemas.microsoft.com/office/drawing/2014/main" id="{D9AAB933-0AC1-211B-DD82-1BB56C9AF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383" y="1604625"/>
            <a:ext cx="6681233" cy="45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306</TotalTime>
  <Words>401</Words>
  <Application>Microsoft Macintosh PowerPoint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Microsoft GothicNeo</vt:lpstr>
      <vt:lpstr>Microsoft YaHei UI</vt:lpstr>
      <vt:lpstr>Yuanti SC</vt:lpstr>
      <vt:lpstr>Yuanti TC</vt:lpstr>
      <vt:lpstr>Arial</vt:lpstr>
      <vt:lpstr>Gill Sans MT</vt:lpstr>
      <vt:lpstr>Parcel</vt:lpstr>
      <vt:lpstr>第5周组会</vt:lpstr>
      <vt:lpstr>组会内容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尝试完成少量用户实验</vt:lpstr>
      <vt:lpstr>下周计划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Springs Lau</cp:lastModifiedBy>
  <cp:revision>212</cp:revision>
  <dcterms:created xsi:type="dcterms:W3CDTF">2023-02-27T02:30:25Z</dcterms:created>
  <dcterms:modified xsi:type="dcterms:W3CDTF">2023-03-27T04:15:22Z</dcterms:modified>
</cp:coreProperties>
</file>